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Pretendard Medium" panose="020B0600000101010101" charset="-127"/>
      <p:bold r:id="rId18"/>
    </p:embeddedFont>
    <p:embeddedFont>
      <p:font typeface="Pretendard Bold" panose="02000803000000020004" pitchFamily="2" charset="-127"/>
      <p:bold r:id="rId19"/>
    </p:embeddedFont>
    <p:embeddedFont>
      <p:font typeface="Pretendard Thin" panose="020B0600000101010101" charset="-127"/>
      <p:regular r:id="rId20"/>
    </p:embeddedFont>
    <p:embeddedFont>
      <p:font typeface="Pretendard SemiBold" panose="02000703000000020004" pitchFamily="2" charset="-127"/>
      <p:bold r:id="rId21"/>
    </p:embeddedFont>
    <p:embeddedFont>
      <p:font typeface="Pretendard Light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retendard Regular" panose="02000503000000020004" pitchFamily="2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8509000"/>
            <a:ext cx="17183100" cy="115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775700"/>
            <a:ext cx="6223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27200" y="8801100"/>
            <a:ext cx="3886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TEAM ALLL(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아르르르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8775700"/>
            <a:ext cx="6223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3835400"/>
            <a:ext cx="3073400" cy="4673600"/>
          </a:xfrm>
          <a:prstGeom prst="rect">
            <a:avLst/>
          </a:prstGeom>
          <a:effectLst>
            <a:outerShdw blurRad="211826" dist="141904" dir="18300000">
              <a:srgbClr val="000000">
                <a:alpha val="19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00" y="1612900"/>
            <a:ext cx="2489200" cy="2057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57400" y="3835400"/>
            <a:ext cx="101092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8300" b="0" i="0" u="none" strike="noStrike" spc="-100">
                <a:solidFill>
                  <a:srgbClr val="FFFFFF"/>
                </a:solidFill>
                <a:ea typeface="Pretendard SemiBold"/>
              </a:rPr>
              <a:t>상담</a:t>
            </a:r>
            <a:r>
              <a:rPr lang="en-US" sz="8300" b="0" i="0" u="none" strike="noStrike" spc="-100">
                <a:solidFill>
                  <a:srgbClr val="FFFFFF"/>
                </a:solidFill>
                <a:latin typeface="Pretendard SemiBold"/>
              </a:rPr>
              <a:t>'</a:t>
            </a:r>
            <a:r>
              <a:rPr lang="ko-KR" sz="8300" b="0" i="0" u="none" strike="noStrike" spc="-100">
                <a:solidFill>
                  <a:srgbClr val="FFFFFF"/>
                </a:solidFill>
                <a:ea typeface="Pretendard SemiBold"/>
              </a:rPr>
              <a:t>의도</a:t>
            </a:r>
            <a:r>
              <a:rPr lang="en-US" sz="8300" b="0" i="0" u="none" strike="noStrike" spc="-100">
                <a:solidFill>
                  <a:srgbClr val="FFFFFF"/>
                </a:solidFill>
                <a:latin typeface="Pretendard SemiBold"/>
              </a:rPr>
              <a:t>'</a:t>
            </a:r>
            <a:r>
              <a:rPr lang="ko-KR" sz="8300" b="0" i="0" u="none" strike="noStrike" spc="-100">
                <a:solidFill>
                  <a:srgbClr val="FFFFFF"/>
                </a:solidFill>
                <a:ea typeface="Pretendard SemiBold"/>
              </a:rPr>
              <a:t>움</a:t>
            </a:r>
          </a:p>
          <a:p>
            <a:pPr lvl="0" algn="l">
              <a:lnSpc>
                <a:spcPct val="95449"/>
              </a:lnSpc>
            </a:pPr>
            <a:r>
              <a:rPr lang="ko-KR" sz="8300" b="0" i="0" u="none" strike="noStrike" spc="-100">
                <a:solidFill>
                  <a:srgbClr val="FFFFFF"/>
                </a:solidFill>
                <a:ea typeface="Pretendard SemiBold"/>
              </a:rPr>
              <a:t>프로젝트</a:t>
            </a:r>
            <a:r>
              <a:rPr lang="en-US" sz="8300" b="0" i="0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8300" b="0" i="0" u="none" strike="noStrike" spc="-100">
                <a:solidFill>
                  <a:srgbClr val="FFFFFF"/>
                </a:solidFill>
                <a:ea typeface="Pretendard SemiBold"/>
              </a:rPr>
              <a:t>최종</a:t>
            </a:r>
            <a:r>
              <a:rPr lang="en-US" sz="8300" b="0" i="0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8300" b="0" i="0" u="none" strike="noStrike" spc="-100">
                <a:solidFill>
                  <a:srgbClr val="FFFFFF"/>
                </a:solidFill>
                <a:ea typeface="Pretendard SemiBold"/>
              </a:rPr>
              <a:t>발표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603500"/>
            <a:ext cx="49530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400" y="3276600"/>
            <a:ext cx="1193800" cy="1193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19300" y="2705100"/>
            <a:ext cx="502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LG U+ Why not SW Camp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5600" y="8801100"/>
            <a:ext cx="6921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박준현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김다란솔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신종현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이현행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임기빈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정인엽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781300"/>
            <a:ext cx="5918200" cy="5918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07200" y="0"/>
            <a:ext cx="5308600" cy="114152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71900" b="0" i="0" u="none" strike="noStrike" spc="-1000" dirty="0">
                <a:solidFill>
                  <a:srgbClr val="47B29E"/>
                </a:solidFill>
                <a:latin typeface="Pretendard Thin"/>
              </a:rPr>
              <a:t>{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700" y="838200"/>
            <a:ext cx="424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05 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사용</a:t>
            </a:r>
            <a:r>
              <a:rPr lang="en-US" sz="4000" b="0" i="0" u="none" strike="noStrike" spc="-100">
                <a:solidFill>
                  <a:srgbClr val="595959"/>
                </a:solidFill>
                <a:latin typeface="Pretendard SemiBold"/>
              </a:rPr>
              <a:t> API &amp;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모델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765300"/>
            <a:ext cx="7581900" cy="384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6311900"/>
            <a:ext cx="419100" cy="419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501900" y="4165600"/>
            <a:ext cx="3733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7100" b="0" i="0" u="none" strike="noStrike" spc="-100">
                <a:solidFill>
                  <a:srgbClr val="595959"/>
                </a:solidFill>
                <a:latin typeface="Pretendard SemiBold"/>
              </a:rPr>
              <a:t>QLoRA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81300" y="5689600"/>
            <a:ext cx="317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4-bit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양자화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08300" y="6794500"/>
            <a:ext cx="2908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LoRA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학습</a:t>
            </a: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기법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06000" y="2413000"/>
            <a:ext cx="482600" cy="482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439400" y="2387600"/>
            <a:ext cx="524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3000" b="1" i="0" u="none" strike="noStrike">
                <a:solidFill>
                  <a:srgbClr val="595959"/>
                </a:solidFill>
                <a:latin typeface="Pretendard Regular"/>
              </a:rPr>
              <a:t>1</a:t>
            </a:r>
            <a:r>
              <a:rPr lang="ko-KR" sz="3000" b="1" i="0" u="none" strike="noStrike">
                <a:solidFill>
                  <a:srgbClr val="595959"/>
                </a:solidFill>
                <a:ea typeface="Pretendard Regular"/>
              </a:rPr>
              <a:t>차</a:t>
            </a:r>
            <a:r>
              <a:rPr lang="en-US" sz="30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Regular"/>
              </a:rPr>
              <a:t>모델</a:t>
            </a:r>
            <a:r>
              <a:rPr lang="en-US" sz="30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Regular"/>
              </a:rPr>
              <a:t>선정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300" y="5867400"/>
            <a:ext cx="7645400" cy="384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15600" y="6489700"/>
            <a:ext cx="524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000" b="1" i="0" u="none" strike="noStrike" dirty="0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30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1" i="0" u="none" strike="noStrike" dirty="0">
                <a:solidFill>
                  <a:srgbClr val="595959"/>
                </a:solidFill>
                <a:ea typeface="Pretendard Regular"/>
              </a:rPr>
              <a:t>모델</a:t>
            </a:r>
            <a:r>
              <a:rPr lang="en-US" sz="30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1" i="0" u="none" strike="noStrike" dirty="0">
                <a:solidFill>
                  <a:srgbClr val="595959"/>
                </a:solidFill>
                <a:ea typeface="Pretendard Regular"/>
              </a:rPr>
              <a:t>선정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82200" y="6515100"/>
            <a:ext cx="4826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4700" y="5232400"/>
            <a:ext cx="1752600" cy="1206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724900" y="2692400"/>
            <a:ext cx="4191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ko-KR" altLang="en-US" sz="2800" b="1" u="none" strike="noStrike" dirty="0" smtClean="0">
                <a:solidFill>
                  <a:srgbClr val="595959"/>
                </a:solidFill>
                <a:ea typeface="Pretendard Regular"/>
              </a:rPr>
              <a:t>직</a:t>
            </a:r>
            <a:endParaRPr lang="en-US" altLang="ko-KR" sz="2800" b="1" dirty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79679"/>
              </a:lnSpc>
            </a:pPr>
            <a:r>
              <a:rPr lang="ko-KR" altLang="en-US" sz="2800" b="1" u="none" strike="noStrike" dirty="0" smtClean="0">
                <a:solidFill>
                  <a:srgbClr val="595959"/>
                </a:solidFill>
                <a:ea typeface="Pretendard Regular"/>
              </a:rPr>
              <a:t>접</a:t>
            </a:r>
            <a:endParaRPr lang="en-US" altLang="ko-KR" sz="2800" b="1" u="none" strike="noStrike" dirty="0" smtClean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79679"/>
              </a:lnSpc>
            </a:pPr>
            <a:endParaRPr lang="en-US" altLang="ko-KR" sz="2800" b="1" dirty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79679"/>
              </a:lnSpc>
            </a:pPr>
            <a:r>
              <a:rPr lang="ko-KR" altLang="en-US" sz="2800" b="1" u="none" strike="noStrike" dirty="0" smtClean="0">
                <a:solidFill>
                  <a:srgbClr val="595959"/>
                </a:solidFill>
                <a:ea typeface="Pretendard Regular"/>
              </a:rPr>
              <a:t>만든</a:t>
            </a:r>
            <a:endParaRPr lang="en-US" altLang="ko-KR" sz="2800" b="1" u="none" strike="noStrike" dirty="0" smtClean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79679"/>
              </a:lnSpc>
            </a:pPr>
            <a:endParaRPr lang="en-US" altLang="ko-KR" sz="2800" b="1" dirty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79679"/>
              </a:lnSpc>
            </a:pPr>
            <a:r>
              <a:rPr lang="ko-KR" altLang="en-US" sz="2800" b="1" u="none" strike="noStrike" dirty="0" smtClean="0">
                <a:solidFill>
                  <a:srgbClr val="595959"/>
                </a:solidFill>
                <a:ea typeface="Pretendard Regular"/>
              </a:rPr>
              <a:t>데이터로</a:t>
            </a:r>
            <a:endParaRPr lang="en-US" altLang="ko-KR" sz="2800" b="1" u="none" strike="noStrike" dirty="0" smtClean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79679"/>
              </a:lnSpc>
            </a:pPr>
            <a:endParaRPr lang="en-US" altLang="ko-KR" sz="2800" b="1" dirty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79679"/>
              </a:lnSpc>
            </a:pPr>
            <a:r>
              <a:rPr lang="ko-KR" altLang="en-US" sz="2800" b="1" u="none" strike="noStrike" dirty="0" smtClean="0">
                <a:solidFill>
                  <a:srgbClr val="595959"/>
                </a:solidFill>
                <a:ea typeface="Pretendard Regular"/>
              </a:rPr>
              <a:t>학습</a:t>
            </a:r>
            <a:endParaRPr lang="en-US" altLang="ko-KR" sz="2800" b="1" u="none" strike="noStrike" dirty="0" smtClean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79679"/>
              </a:lnSpc>
            </a:pPr>
            <a:endParaRPr lang="en-US" altLang="ko-KR" sz="2800" b="1" dirty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79679"/>
              </a:lnSpc>
            </a:pPr>
            <a:r>
              <a:rPr lang="ko-KR" altLang="en-US" sz="2800" b="1" u="none" strike="noStrike" dirty="0" smtClean="0">
                <a:solidFill>
                  <a:srgbClr val="595959"/>
                </a:solidFill>
                <a:ea typeface="Pretendard Regular"/>
              </a:rPr>
              <a:t>진행</a:t>
            </a:r>
            <a:endParaRPr lang="en-US" altLang="ko-KR" sz="2800" b="1" u="none" strike="noStrike" dirty="0" smtClean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363200" y="3175000"/>
            <a:ext cx="53467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문장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의미적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유사도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평가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기준</a:t>
            </a:r>
          </a:p>
          <a:p>
            <a:pPr lvl="0" algn="ctr">
              <a:lnSpc>
                <a:spcPct val="103749"/>
              </a:lnSpc>
            </a:pPr>
            <a:r>
              <a:rPr lang="en-US" sz="2200" b="1" i="0" u="none" strike="noStrike">
                <a:solidFill>
                  <a:srgbClr val="595959"/>
                </a:solidFill>
                <a:ea typeface="Pretendard Regular"/>
              </a:rPr>
              <a:t>⑴ BERT-Score &gt;= 90</a:t>
            </a:r>
          </a:p>
          <a:p>
            <a:pPr lvl="0" algn="ctr">
              <a:lnSpc>
                <a:spcPct val="103749"/>
              </a:lnSpc>
            </a:pPr>
            <a:r>
              <a:rPr lang="en-US" sz="2200" b="1" i="0" u="none" strike="noStrike">
                <a:solidFill>
                  <a:srgbClr val="595959"/>
                </a:solidFill>
                <a:ea typeface="Pretendard Regular"/>
              </a:rPr>
              <a:t>⑵ STS &gt;=85</a:t>
            </a:r>
          </a:p>
          <a:p>
            <a:pPr lvl="0" algn="ctr">
              <a:lnSpc>
                <a:spcPct val="103749"/>
              </a:lnSpc>
            </a:pPr>
            <a:endParaRPr lang="en-US" sz="2200" b="1" i="0" u="none" strike="noStrike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103749"/>
              </a:lnSpc>
            </a:pP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상위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4</a:t>
            </a: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개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모델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우선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Regular"/>
              </a:rPr>
              <a:t>선정</a:t>
            </a:r>
            <a:r>
              <a:rPr lang="en-US" sz="2200" b="1" i="0" u="none" strike="noStrike">
                <a:solidFill>
                  <a:srgbClr val="595959"/>
                </a:solidFill>
                <a:latin typeface="Pretendard Regular"/>
              </a:rPr>
              <a:t> 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75900" y="7315200"/>
            <a:ext cx="53467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문장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 err="1">
                <a:solidFill>
                  <a:srgbClr val="595959"/>
                </a:solidFill>
                <a:ea typeface="Pretendard Regular"/>
              </a:rPr>
              <a:t>길이별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직접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테스트</a:t>
            </a:r>
            <a:b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</a:br>
            <a:r>
              <a:rPr lang="en-US" sz="2200" b="1" i="0" u="none" strike="noStrike" dirty="0">
                <a:solidFill>
                  <a:srgbClr val="595959"/>
                </a:solidFill>
                <a:ea typeface="Pretendard Regular"/>
              </a:rPr>
              <a:t>⑴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고객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문의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요구가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포함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되었나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lvl="0" algn="ctr">
              <a:lnSpc>
                <a:spcPct val="103749"/>
              </a:lnSpc>
            </a:pPr>
            <a:r>
              <a:rPr lang="en-US" sz="2200" b="1" i="0" u="none" strike="noStrike" dirty="0">
                <a:solidFill>
                  <a:srgbClr val="595959"/>
                </a:solidFill>
                <a:ea typeface="Pretendard Regular"/>
              </a:rPr>
              <a:t>⑵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자연스러운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문장인가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lvl="0" algn="ctr">
              <a:lnSpc>
                <a:spcPct val="103749"/>
              </a:lnSpc>
            </a:pPr>
            <a:endParaRPr lang="en-US" sz="2200" b="1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lvl="0" algn="ctr">
              <a:lnSpc>
                <a:spcPct val="103749"/>
              </a:lnSpc>
            </a:pP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모델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595959"/>
                </a:solidFill>
                <a:ea typeface="Pretendard Regular"/>
              </a:rPr>
              <a:t>선정</a:t>
            </a:r>
            <a:r>
              <a:rPr lang="en-US" sz="2200" b="1" i="0" u="none" strike="noStrike" dirty="0">
                <a:solidFill>
                  <a:srgbClr val="595959"/>
                </a:solidFill>
                <a:latin typeface="Pretendard Regular"/>
              </a:rPr>
              <a:t> 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22900" y="1143000"/>
            <a:ext cx="73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Light"/>
              </a:rPr>
              <a:t>- </a:t>
            </a:r>
            <a:r>
              <a:rPr lang="ko-KR" sz="2200" b="1" i="0" u="none" strike="noStrike">
                <a:solidFill>
                  <a:srgbClr val="595959"/>
                </a:solidFill>
                <a:ea typeface="Pretendard Light"/>
              </a:rPr>
              <a:t>모델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5700" y="838200"/>
            <a:ext cx="424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06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시연영상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2311400"/>
            <a:ext cx="8496300" cy="3327400"/>
          </a:xfrm>
          <a:prstGeom prst="rect">
            <a:avLst/>
          </a:prstGeom>
          <a:effectLst>
            <a:outerShdw blurRad="110186" dist="127931" dir="54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2336800"/>
            <a:ext cx="3784600" cy="728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5461000" y="5295900"/>
            <a:ext cx="3225800" cy="2959100"/>
          </a:xfrm>
          <a:prstGeom prst="rect">
            <a:avLst/>
          </a:prstGeom>
          <a:effectLst>
            <a:outerShdw blurRad="87500" dist="114003" dir="54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62000"/>
          </a:blip>
          <a:stretch>
            <a:fillRect/>
          </a:stretch>
        </p:blipFill>
        <p:spPr>
          <a:xfrm>
            <a:off x="8102600" y="7480300"/>
            <a:ext cx="6324600" cy="193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62000"/>
          </a:blip>
          <a:stretch>
            <a:fillRect/>
          </a:stretch>
        </p:blipFill>
        <p:spPr>
          <a:xfrm>
            <a:off x="14414500" y="7975600"/>
            <a:ext cx="2171700" cy="1003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483600" y="2641600"/>
            <a:ext cx="7797800" cy="261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1" i="0" u="none" strike="noStrike">
                <a:solidFill>
                  <a:srgbClr val="595959"/>
                </a:solidFill>
                <a:ea typeface="Pretendard Medium"/>
              </a:rPr>
              <a:t>이름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: 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김비니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595959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ko-KR" sz="3300" b="1" i="0" u="none" strike="noStrike">
                <a:solidFill>
                  <a:srgbClr val="595959"/>
                </a:solidFill>
                <a:ea typeface="Pretendard Medium"/>
              </a:rPr>
              <a:t>상황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: 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친구들과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송년회를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즐긴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후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집으로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가다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  </a:t>
            </a:r>
            <a:r>
              <a:rPr lang="ko-KR" sz="3300" b="0" i="0" u="none" strike="noStrike">
                <a:solidFill>
                  <a:srgbClr val="FF0000"/>
                </a:solidFill>
                <a:ea typeface="Pretendard Medium"/>
              </a:rPr>
              <a:t>음주운전</a:t>
            </a:r>
            <a:r>
              <a:rPr lang="en-US" sz="3300" b="0" i="0" u="none" strike="noStrike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F0000"/>
                </a:solidFill>
                <a:ea typeface="Pretendard Medium"/>
              </a:rPr>
              <a:t>사고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를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겪은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후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, </a:t>
            </a:r>
            <a:r>
              <a:rPr lang="ko-KR" sz="3300" b="0" i="0" u="none" strike="noStrike">
                <a:solidFill>
                  <a:srgbClr val="595959"/>
                </a:solidFill>
                <a:ea typeface="Pretendard Medium"/>
              </a:rPr>
              <a:t>전화로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F3300"/>
                </a:solidFill>
                <a:ea typeface="Pretendard Medium"/>
              </a:rPr>
              <a:t>음주운전</a:t>
            </a:r>
            <a:r>
              <a:rPr lang="en-US" sz="3300" b="0" i="0" u="none" strike="noStrike">
                <a:solidFill>
                  <a:srgbClr val="FF33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F3300"/>
                </a:solidFill>
                <a:ea typeface="Pretendard Medium"/>
              </a:rPr>
              <a:t>사고</a:t>
            </a:r>
            <a:r>
              <a:rPr lang="en-US" sz="3300" b="0" i="0" u="none" strike="noStrike">
                <a:solidFill>
                  <a:srgbClr val="FF33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F3300"/>
                </a:solidFill>
                <a:ea typeface="Pretendard Medium"/>
              </a:rPr>
              <a:t>보험</a:t>
            </a:r>
            <a:r>
              <a:rPr lang="en-US" sz="3300" b="0" i="0" u="none" strike="noStrike">
                <a:solidFill>
                  <a:srgbClr val="FF33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F3300"/>
                </a:solidFill>
                <a:ea typeface="Pretendard Medium"/>
              </a:rPr>
              <a:t>관련</a:t>
            </a:r>
            <a:r>
              <a:rPr lang="en-US" sz="3300" b="0" i="0" u="none" strike="noStrike">
                <a:solidFill>
                  <a:srgbClr val="FF33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F3300"/>
                </a:solidFill>
                <a:ea typeface="Pretendard Medium"/>
              </a:rPr>
              <a:t>비용</a:t>
            </a:r>
            <a:r>
              <a:rPr lang="en-US" sz="3300" b="0" i="0" u="none" strike="noStrike">
                <a:solidFill>
                  <a:srgbClr val="FF33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F3300"/>
                </a:solidFill>
                <a:ea typeface="Pretendard Medium"/>
              </a:rPr>
              <a:t>문의를</a:t>
            </a:r>
            <a:r>
              <a:rPr lang="en-US" sz="3300" b="0" i="0" u="none" strike="noStrike">
                <a:solidFill>
                  <a:srgbClr val="FF33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F3300"/>
                </a:solidFill>
                <a:ea typeface="Pretendard Medium"/>
              </a:rPr>
              <a:t>하려고</a:t>
            </a:r>
            <a:r>
              <a:rPr lang="en-US" sz="3300" b="0" i="0" u="none" strike="noStrike">
                <a:solidFill>
                  <a:srgbClr val="FF33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FF3300"/>
                </a:solidFill>
                <a:ea typeface="Pretendard Medium"/>
              </a:rPr>
              <a:t>함</a:t>
            </a:r>
            <a:r>
              <a:rPr lang="en-US" sz="3300" b="0" i="0" u="none" strike="noStrike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5700" y="838200"/>
            <a:ext cx="424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06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시연영상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2184400"/>
            <a:ext cx="16116300" cy="7505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868" y="2590800"/>
            <a:ext cx="14889480" cy="560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5700" y="838200"/>
            <a:ext cx="424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06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시연영상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2184400"/>
            <a:ext cx="16116300" cy="7505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868" y="2590800"/>
            <a:ext cx="1488948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5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5700" y="838200"/>
            <a:ext cx="424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07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기대효과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4076700"/>
            <a:ext cx="53340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4076700"/>
            <a:ext cx="5334000" cy="170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076700"/>
            <a:ext cx="53340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60000">
            <a:off x="3784600" y="3644900"/>
            <a:ext cx="5397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">
            <a:off x="9105900" y="3644900"/>
            <a:ext cx="5397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12200" y="3644900"/>
            <a:ext cx="8509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94900" y="7581900"/>
            <a:ext cx="3632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60900" y="7581900"/>
            <a:ext cx="36322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98600" y="4648200"/>
            <a:ext cx="464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000" b="1" i="0" u="none" strike="noStrike">
                <a:solidFill>
                  <a:srgbClr val="FFFFFF"/>
                </a:solidFill>
                <a:ea typeface="Pretendard Regular"/>
              </a:rPr>
              <a:t>①  ARS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단계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간소화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54800" y="4648200"/>
            <a:ext cx="499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000" b="1" i="0" u="none" strike="noStrike">
                <a:solidFill>
                  <a:srgbClr val="FFFFFF"/>
                </a:solidFill>
                <a:ea typeface="Pretendard Regular"/>
              </a:rPr>
              <a:t>② 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고객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상담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경험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개선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53900" y="4432300"/>
            <a:ext cx="4648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000" b="1" i="0" u="none" strike="noStrike">
                <a:solidFill>
                  <a:srgbClr val="FFFFFF"/>
                </a:solidFill>
                <a:ea typeface="Pretendard Regular"/>
              </a:rPr>
              <a:t>③ 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기존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상담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시스템과</a:t>
            </a:r>
          </a:p>
          <a:p>
            <a:pPr lvl="0" algn="ctr">
              <a:lnSpc>
                <a:spcPct val="95449"/>
              </a:lnSpc>
            </a:pP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       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시너지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효과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800" y="6400800"/>
            <a:ext cx="52324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한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번의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단계로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고객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요청을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빠르게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이해</a:t>
            </a: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상담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분석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시간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절감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가능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2400" y="6400800"/>
            <a:ext cx="52832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2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차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상담원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연결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시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 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의도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재확인이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필요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없음</a:t>
            </a: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고객에게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만족도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높은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긍정적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경험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제공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가능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100" y="6400800"/>
            <a:ext cx="52578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의도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파악을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기존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시스템에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유연하게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적용</a:t>
            </a: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endParaRPr lang="ko-KR" sz="2400" b="1" i="0" u="none" strike="noStrike">
              <a:solidFill>
                <a:srgbClr val="595959"/>
              </a:solidFill>
              <a:ea typeface="Pretendard Light"/>
            </a:endParaRPr>
          </a:p>
          <a:p>
            <a:pPr lvl="0" algn="ctr">
              <a:lnSpc>
                <a:spcPct val="9627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다양한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상담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채널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(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콜봇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,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챗봇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)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등과</a:t>
            </a:r>
            <a:r>
              <a:rPr lang="en-US" sz="2400" b="1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Light"/>
              </a:rPr>
              <a:t>연계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35300" y="2311400"/>
            <a:ext cx="1221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4000" b="1" i="0" u="none" strike="noStrike" spc="-100">
                <a:solidFill>
                  <a:srgbClr val="595959"/>
                </a:solidFill>
                <a:ea typeface="Pretendard Light"/>
              </a:rPr>
              <a:t>고객의</a:t>
            </a:r>
            <a:r>
              <a:rPr lang="en-US" sz="4000" b="1" i="0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4000" b="1" i="0" u="none" strike="noStrike" spc="-100">
                <a:solidFill>
                  <a:srgbClr val="595959"/>
                </a:solidFill>
                <a:ea typeface="Pretendard Light"/>
              </a:rPr>
              <a:t>문의</a:t>
            </a:r>
            <a:r>
              <a:rPr lang="en-US" sz="4000" b="1" i="0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4000" b="1" i="0" u="none" strike="noStrike" spc="-100">
                <a:solidFill>
                  <a:srgbClr val="595959"/>
                </a:solidFill>
                <a:ea typeface="Pretendard Light"/>
              </a:rPr>
              <a:t>내용을</a:t>
            </a:r>
            <a:r>
              <a:rPr lang="en-US" sz="4000" b="1" i="0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4000" b="1" i="0" u="none" strike="noStrike" spc="-100">
                <a:solidFill>
                  <a:srgbClr val="FF3300"/>
                </a:solidFill>
                <a:ea typeface="Pretendard Light"/>
              </a:rPr>
              <a:t>정확하게</a:t>
            </a:r>
            <a:r>
              <a:rPr lang="en-US" sz="4000" b="1" i="0" u="none" strike="noStrike" spc="-100">
                <a:solidFill>
                  <a:srgbClr val="FF3300"/>
                </a:solidFill>
                <a:latin typeface="Pretendard Light"/>
              </a:rPr>
              <a:t> </a:t>
            </a:r>
            <a:r>
              <a:rPr lang="ko-KR" sz="4000" b="1" i="0" u="none" strike="noStrike" spc="-100">
                <a:solidFill>
                  <a:srgbClr val="FF3300"/>
                </a:solidFill>
                <a:ea typeface="Pretendard Light"/>
              </a:rPr>
              <a:t>파악</a:t>
            </a:r>
            <a:r>
              <a:rPr lang="ko-KR" sz="4000" b="1" i="0" u="none" strike="noStrike" spc="-100">
                <a:solidFill>
                  <a:srgbClr val="595959"/>
                </a:solidFill>
                <a:ea typeface="Pretendard Light"/>
              </a:rPr>
              <a:t>하여</a:t>
            </a:r>
            <a:r>
              <a:rPr lang="en-US" sz="4000" b="1" i="0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4000" b="1" i="0" u="none" strike="noStrike" spc="-100">
                <a:solidFill>
                  <a:srgbClr val="FF3300"/>
                </a:solidFill>
                <a:ea typeface="Pretendard Light"/>
              </a:rPr>
              <a:t>한</a:t>
            </a:r>
            <a:r>
              <a:rPr lang="en-US" sz="4000" b="1" i="0" u="none" strike="noStrike" spc="-100">
                <a:solidFill>
                  <a:srgbClr val="FF3300"/>
                </a:solidFill>
                <a:latin typeface="Pretendard Light"/>
              </a:rPr>
              <a:t> </a:t>
            </a:r>
            <a:r>
              <a:rPr lang="ko-KR" sz="4000" b="1" i="0" u="none" strike="noStrike" spc="-100">
                <a:solidFill>
                  <a:srgbClr val="FF3300"/>
                </a:solidFill>
                <a:ea typeface="Pretendard Light"/>
              </a:rPr>
              <a:t>눈에</a:t>
            </a:r>
            <a:r>
              <a:rPr lang="en-US" sz="4000" b="1" i="0" u="none" strike="noStrike" spc="-100">
                <a:solidFill>
                  <a:srgbClr val="FF3300"/>
                </a:solidFill>
                <a:latin typeface="Pretendard Light"/>
              </a:rPr>
              <a:t> </a:t>
            </a:r>
            <a:r>
              <a:rPr lang="ko-KR" sz="4000" b="1" i="0" u="none" strike="noStrike" spc="-100">
                <a:solidFill>
                  <a:srgbClr val="FF3300"/>
                </a:solidFill>
                <a:ea typeface="Pretendard Light"/>
              </a:rPr>
              <a:t>보이게</a:t>
            </a:r>
            <a:r>
              <a:rPr lang="en-US" sz="4000" b="1" i="0" u="none" strike="noStrike" spc="-100">
                <a:solidFill>
                  <a:srgbClr val="FF3300"/>
                </a:solidFill>
                <a:latin typeface="Pretendard Light"/>
              </a:rPr>
              <a:t> </a:t>
            </a:r>
            <a:r>
              <a:rPr lang="ko-KR" sz="4000" b="1" i="0" u="none" strike="noStrike" spc="-100">
                <a:solidFill>
                  <a:srgbClr val="FF3300"/>
                </a:solidFill>
                <a:ea typeface="Pretendard Light"/>
              </a:rPr>
              <a:t>요약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0" y="7099300"/>
            <a:ext cx="520700" cy="850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7099300"/>
            <a:ext cx="520700" cy="850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1300" y="7099300"/>
            <a:ext cx="520700" cy="85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2324100"/>
            <a:ext cx="4787900" cy="375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6489700"/>
            <a:ext cx="6172200" cy="170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3606800"/>
            <a:ext cx="4013200" cy="6096000"/>
          </a:xfrm>
          <a:prstGeom prst="rect">
            <a:avLst/>
          </a:prstGeom>
          <a:effectLst>
            <a:outerShdw blurRad="360594" dist="185145" dir="183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6146800"/>
            <a:ext cx="673100" cy="48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1752600"/>
            <a:ext cx="4597400" cy="1282700"/>
          </a:xfrm>
          <a:prstGeom prst="rect">
            <a:avLst/>
          </a:prstGeom>
          <a:effectLst>
            <a:outerShdw blurRad="43072" dist="49368" dir="2700000">
              <a:srgbClr val="000000">
                <a:alpha val="13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0" y="4178300"/>
            <a:ext cx="5549900" cy="1282700"/>
          </a:xfrm>
          <a:prstGeom prst="rect">
            <a:avLst/>
          </a:prstGeom>
          <a:effectLst>
            <a:outerShdw blurRad="43072" dist="49368" dir="2700000">
              <a:srgbClr val="000000">
                <a:alpha val="13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6100" y="2552700"/>
            <a:ext cx="4876800" cy="1282700"/>
          </a:xfrm>
          <a:prstGeom prst="rect">
            <a:avLst/>
          </a:prstGeom>
          <a:effectLst>
            <a:outerShdw blurRad="43072" dist="49368" dir="2700000">
              <a:srgbClr val="000000">
                <a:alpha val="1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1358900"/>
            <a:ext cx="24892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7924800"/>
            <a:ext cx="673100" cy="482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340600" y="2184400"/>
            <a:ext cx="3695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번의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문의로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모든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절차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해결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96800" y="2971800"/>
            <a:ext cx="4114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AI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고객의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목소리를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듣습니다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00900" y="4584700"/>
            <a:ext cx="4762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고객의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만족이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우리의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SemiBold"/>
              </a:rPr>
              <a:t>목표입니다</a:t>
            </a: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29400" y="6845300"/>
            <a:ext cx="10566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4800" b="0" i="0" u="none" strike="noStrike" spc="-100" dirty="0">
                <a:solidFill>
                  <a:srgbClr val="FFFFFF"/>
                </a:solidFill>
                <a:latin typeface="Pretendard SemiBold"/>
              </a:rPr>
              <a:t>Team ALLL </a:t>
            </a:r>
            <a:r>
              <a:rPr lang="ko-KR" sz="4800" b="0" i="0" u="none" strike="noStrike" spc="-100" dirty="0">
                <a:solidFill>
                  <a:srgbClr val="FFFFFF"/>
                </a:solidFill>
                <a:ea typeface="Pretendard SemiBold"/>
              </a:rPr>
              <a:t>발표를</a:t>
            </a:r>
            <a:r>
              <a:rPr lang="en-US" sz="4800" b="0" i="0" u="none" strike="noStrike" spc="-100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4800" b="0" i="0" u="none" strike="noStrike" spc="-100" dirty="0">
                <a:solidFill>
                  <a:srgbClr val="FFFFFF"/>
                </a:solidFill>
                <a:ea typeface="Pretendard SemiBold"/>
              </a:rPr>
              <a:t>마칩니다</a:t>
            </a:r>
            <a:r>
              <a:rPr lang="en-US" sz="4800" b="0" i="0" u="none" strike="noStrike" spc="-100" dirty="0">
                <a:solidFill>
                  <a:srgbClr val="FFFFFF"/>
                </a:solidFill>
                <a:latin typeface="Pretendard SemiBold"/>
              </a:rPr>
              <a:t>. </a:t>
            </a:r>
            <a:r>
              <a:rPr lang="ko-KR" sz="4800" b="0" i="0" u="none" strike="noStrike" spc="-100" dirty="0">
                <a:solidFill>
                  <a:srgbClr val="FFFFFF"/>
                </a:solidFill>
                <a:ea typeface="Pretendard SemiBold"/>
              </a:rPr>
              <a:t>감사합니다</a:t>
            </a:r>
            <a:r>
              <a:rPr lang="en-US" sz="4800" b="0" i="0" u="none" strike="noStrike" spc="-100" dirty="0">
                <a:solidFill>
                  <a:srgbClr val="FFFFFF"/>
                </a:solidFill>
                <a:latin typeface="Pretendard Semi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60300" y="711200"/>
            <a:ext cx="5181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Thin"/>
              </a:rPr>
              <a:t>LG U+ Why not SW Camp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13600" y="9499600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Thin"/>
              </a:rPr>
              <a:t>Team ALLL(</a:t>
            </a:r>
            <a:r>
              <a:rPr lang="ko-KR" sz="2000" b="0" i="0" u="none" strike="noStrike">
                <a:solidFill>
                  <a:srgbClr val="FFFFFF"/>
                </a:solidFill>
                <a:ea typeface="Pretendard Thin"/>
              </a:rPr>
              <a:t>아르르르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Thin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5700" y="901700"/>
            <a:ext cx="4889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595959"/>
                </a:solidFill>
                <a:latin typeface="Pretendard SemiBold"/>
              </a:rPr>
              <a:t>Contents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4064000"/>
            <a:ext cx="3441700" cy="850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4292600"/>
            <a:ext cx="340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4700" y="3251200"/>
            <a:ext cx="1955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6EC67F"/>
                </a:solidFill>
                <a:latin typeface="Pretendard Semi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1100" y="5867400"/>
            <a:ext cx="1130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6EC67F"/>
                </a:solidFill>
                <a:latin typeface="Pretendard SemiBold"/>
              </a:rPr>
              <a:t>05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9194800"/>
            <a:ext cx="171831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9194800"/>
            <a:ext cx="30099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20700" y="9309100"/>
            <a:ext cx="3060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Team ALLL(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아르르르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30600" y="93091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의도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파악을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통한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음성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ARS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단계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간소화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6667500"/>
            <a:ext cx="3441700" cy="850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3600" y="6896100"/>
            <a:ext cx="340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2800" b="1" i="0" u="none" strike="noStrike">
                <a:solidFill>
                  <a:srgbClr val="595959"/>
                </a:solidFill>
                <a:latin typeface="Pretendard Regular"/>
              </a:rPr>
              <a:t> API &amp; </a:t>
            </a: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모델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4064000"/>
            <a:ext cx="3441700" cy="850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118100" y="4292600"/>
            <a:ext cx="340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문제정의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16500" y="3251200"/>
            <a:ext cx="1955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6EC67F"/>
                </a:solidFill>
                <a:latin typeface="Pretendard SemiBold"/>
              </a:rPr>
              <a:t>02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6667500"/>
            <a:ext cx="3441700" cy="850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118100" y="6896100"/>
            <a:ext cx="340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시연</a:t>
            </a:r>
            <a:r>
              <a:rPr lang="en-US" sz="28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영상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0" y="4064000"/>
            <a:ext cx="3441700" cy="850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486900" y="4292600"/>
            <a:ext cx="340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800" b="1" i="0" u="none" strike="noStrike">
                <a:solidFill>
                  <a:srgbClr val="595959"/>
                </a:solidFill>
                <a:latin typeface="Pretendard Regular"/>
              </a:rPr>
              <a:t>'</a:t>
            </a: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상담의도움</a:t>
            </a:r>
            <a:r>
              <a:rPr lang="en-US" sz="2800" b="1" i="0" u="none" strike="noStrike">
                <a:solidFill>
                  <a:srgbClr val="595959"/>
                </a:solidFill>
                <a:latin typeface="Pretendard Regular"/>
              </a:rPr>
              <a:t>' </a:t>
            </a: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소개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85300" y="3251200"/>
            <a:ext cx="1955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6EC67F"/>
                </a:solidFill>
                <a:latin typeface="Pretendard Semi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04400" y="5867400"/>
            <a:ext cx="1130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6EC67F"/>
                </a:solidFill>
                <a:latin typeface="Pretendard SemiBold"/>
              </a:rPr>
              <a:t>07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0" y="6667500"/>
            <a:ext cx="3441700" cy="850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486900" y="6896100"/>
            <a:ext cx="340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기대효과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0" y="4064000"/>
            <a:ext cx="3441700" cy="850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008100" y="4292600"/>
            <a:ext cx="340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800" b="1" i="0" u="none" strike="noStrike">
                <a:solidFill>
                  <a:srgbClr val="595959"/>
                </a:solidFill>
                <a:ea typeface="Pretendard Regular"/>
              </a:rPr>
              <a:t>아키텍처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06500" y="3251200"/>
            <a:ext cx="1955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6EC67F"/>
                </a:solidFill>
                <a:latin typeface="Pretendard Semi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12900" y="5867400"/>
            <a:ext cx="1130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6EC67F"/>
                </a:solidFill>
                <a:latin typeface="Pretendard SemiBold"/>
              </a:rPr>
              <a:t>08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0" y="6667500"/>
            <a:ext cx="3441700" cy="850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4008100" y="6896100"/>
            <a:ext cx="340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800" b="1" i="0" u="none" strike="noStrike">
                <a:solidFill>
                  <a:srgbClr val="595959"/>
                </a:solidFill>
                <a:latin typeface="Pretendard Regular"/>
              </a:rPr>
              <a:t>Q&amp;A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016500" y="5867400"/>
            <a:ext cx="1955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6EC67F"/>
                </a:solidFill>
                <a:latin typeface="Pretendard SemiBold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5700" y="901700"/>
            <a:ext cx="717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01 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배경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4838700"/>
            <a:ext cx="17145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3100"/>
            <a:ext cx="7696200" cy="394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5448300"/>
            <a:ext cx="965200" cy="546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63900" y="8445500"/>
            <a:ext cx="2844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출처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: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얼리드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마켓리서치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0" y="2730500"/>
            <a:ext cx="47371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63800" y="3035300"/>
            <a:ext cx="44323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700" b="0" i="0" u="none" strike="noStrike">
                <a:solidFill>
                  <a:srgbClr val="333333"/>
                </a:solidFill>
                <a:ea typeface="Pretendard Medium"/>
              </a:rPr>
              <a:t>국내</a:t>
            </a:r>
            <a:r>
              <a:rPr lang="en-US" sz="2700" b="0" i="0" u="none" strike="noStrike">
                <a:solidFill>
                  <a:srgbClr val="333333"/>
                </a:solidFill>
                <a:latin typeface="Pretendard Medium"/>
              </a:rPr>
              <a:t> AICC </a:t>
            </a:r>
            <a:r>
              <a:rPr lang="ko-KR" sz="2700" b="0" i="0" u="none" strike="noStrike">
                <a:solidFill>
                  <a:srgbClr val="333333"/>
                </a:solidFill>
                <a:ea typeface="Pretendard Medium"/>
              </a:rPr>
              <a:t>시장</a:t>
            </a:r>
          </a:p>
          <a:p>
            <a:pPr lvl="0" algn="ctr">
              <a:lnSpc>
                <a:spcPct val="95449"/>
              </a:lnSpc>
            </a:pPr>
            <a:r>
              <a:rPr lang="ko-KR" sz="2700" b="0" i="0" u="none" strike="noStrike">
                <a:solidFill>
                  <a:srgbClr val="333333"/>
                </a:solidFill>
                <a:ea typeface="Pretendard Medium"/>
              </a:rPr>
              <a:t>연</a:t>
            </a:r>
            <a:r>
              <a:rPr lang="en-US" sz="27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Pretendard Medium"/>
              </a:rPr>
              <a:t>평균</a:t>
            </a:r>
            <a:r>
              <a:rPr lang="en-US" sz="2700" b="1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en-US" sz="2700" b="1" i="0" u="sng" strike="noStrike">
                <a:solidFill>
                  <a:srgbClr val="333333"/>
                </a:solidFill>
                <a:latin typeface="Pretendard Medium"/>
              </a:rPr>
              <a:t>23.7% </a:t>
            </a:r>
            <a:r>
              <a:rPr lang="ko-KR" sz="2700" b="1" i="0" u="sng" strike="noStrike">
                <a:solidFill>
                  <a:srgbClr val="333333"/>
                </a:solidFill>
                <a:ea typeface="Pretendard Medium"/>
              </a:rPr>
              <a:t>성장</a:t>
            </a:r>
            <a:r>
              <a:rPr lang="ko-KR" sz="2700" b="0" i="0" u="none" strike="noStrike">
                <a:solidFill>
                  <a:srgbClr val="333333"/>
                </a:solidFill>
                <a:ea typeface="Pretendard Medium"/>
              </a:rPr>
              <a:t>을</a:t>
            </a:r>
            <a:r>
              <a:rPr lang="en-US" sz="27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Pretendard Medium"/>
              </a:rPr>
              <a:t>예상</a:t>
            </a:r>
            <a:r>
              <a:rPr lang="en-US" sz="2700" b="0" i="0" u="none" strike="noStrike">
                <a:solidFill>
                  <a:srgbClr val="333333"/>
                </a:solidFill>
                <a:latin typeface="Pretendard Medium"/>
              </a:rPr>
              <a:t> 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800" y="2730500"/>
            <a:ext cx="7175500" cy="6070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1400" y="4254500"/>
            <a:ext cx="2895600" cy="289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182600" y="5359400"/>
            <a:ext cx="146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 spc="-100">
                <a:solidFill>
                  <a:srgbClr val="333333"/>
                </a:solidFill>
                <a:ea typeface="Pretendard Bold"/>
              </a:rPr>
              <a:t>상담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27400" y="5511800"/>
            <a:ext cx="96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챗봇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83900" y="5511800"/>
            <a:ext cx="96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콜봇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70200" y="4038600"/>
            <a:ext cx="96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IVR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8900" y="7708900"/>
            <a:ext cx="2247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실시간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상담사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연결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50600" y="4038600"/>
            <a:ext cx="1346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비디오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상담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17500" y="3314700"/>
            <a:ext cx="1778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모바일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앱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상담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98200" y="6959600"/>
            <a:ext cx="149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E-mail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상담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90800" y="6972300"/>
            <a:ext cx="1714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개인화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된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상담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5700" y="901700"/>
            <a:ext cx="7073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02 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문제</a:t>
            </a:r>
            <a:r>
              <a:rPr lang="en-US" sz="4000" b="0" i="0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정의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2743200"/>
            <a:ext cx="7772400" cy="568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02800" y="3390900"/>
            <a:ext cx="4826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2743200"/>
            <a:ext cx="7708900" cy="577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0900" y="3175000"/>
            <a:ext cx="20447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0">
            <a:off x="12192000" y="3111500"/>
            <a:ext cx="444500" cy="45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3390900"/>
            <a:ext cx="25654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00" y="4559300"/>
            <a:ext cx="299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0" y="5651500"/>
            <a:ext cx="1371600" cy="45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8600" y="6718300"/>
            <a:ext cx="2730500" cy="45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36200" y="3340100"/>
            <a:ext cx="524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3000" b="1" i="0" u="none" strike="noStrike">
                <a:solidFill>
                  <a:srgbClr val="595959"/>
                </a:solidFill>
                <a:latin typeface="Pretendard Regular"/>
              </a:rPr>
              <a:t>AI</a:t>
            </a:r>
            <a:r>
              <a:rPr lang="ko-KR" sz="3000" b="1" i="0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30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Regular"/>
              </a:rPr>
              <a:t>요구사항</a:t>
            </a:r>
            <a:r>
              <a:rPr lang="en-US" sz="30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Regular"/>
              </a:rPr>
              <a:t>이해력</a:t>
            </a:r>
            <a:r>
              <a:rPr lang="en-US" sz="30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98100" y="4546600"/>
            <a:ext cx="6400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374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고객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요구사항을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정확히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인식하지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못해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상담</a:t>
            </a:r>
            <a:r>
              <a:rPr lang="en-US" sz="2500" b="0" i="0" u="sng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지연</a:t>
            </a:r>
          </a:p>
          <a:p>
            <a:pPr lvl="0" algn="just">
              <a:lnSpc>
                <a:spcPct val="103749"/>
              </a:lnSpc>
            </a:pPr>
            <a:endParaRPr lang="ko-KR" sz="2500" b="0" i="0" u="sng" strike="noStrike">
              <a:solidFill>
                <a:srgbClr val="595959"/>
              </a:solidFill>
              <a:ea typeface="Pretendard Regular"/>
            </a:endParaRPr>
          </a:p>
          <a:p>
            <a:pPr lvl="0" algn="just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     →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고객의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만족도</a:t>
            </a:r>
            <a:r>
              <a:rPr lang="en-US" sz="2500" b="0" i="0" u="sng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하락</a:t>
            </a:r>
          </a:p>
          <a:p>
            <a:pPr lvl="0" algn="just">
              <a:lnSpc>
                <a:spcPct val="103749"/>
              </a:lnSpc>
            </a:pPr>
            <a:endParaRPr lang="ko-KR" sz="2500" b="0" i="0" u="sng" strike="noStrike">
              <a:solidFill>
                <a:srgbClr val="595959"/>
              </a:solidFill>
              <a:ea typeface="Pretendard Regular"/>
            </a:endParaRPr>
          </a:p>
          <a:p>
            <a:pPr lvl="0" algn="just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     →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반복되는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만족도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하락으로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인한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신뢰도</a:t>
            </a:r>
            <a:r>
              <a:rPr lang="en-US" sz="2500" b="0" i="0" u="sng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하락</a:t>
            </a:r>
          </a:p>
          <a:p>
            <a:pPr lvl="0" algn="just">
              <a:lnSpc>
                <a:spcPct val="103749"/>
              </a:lnSpc>
            </a:pPr>
            <a:endParaRPr lang="ko-KR" sz="2500" b="0" i="0" u="sng" strike="noStrike">
              <a:solidFill>
                <a:srgbClr val="595959"/>
              </a:solidFill>
              <a:ea typeface="Pretendard Regular"/>
            </a:endParaRPr>
          </a:p>
          <a:p>
            <a:pPr lvl="0" algn="just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     →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결국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en-US" sz="2500" b="0" i="0" u="sng" strike="noStrike">
                <a:solidFill>
                  <a:srgbClr val="595959"/>
                </a:solidFill>
                <a:latin typeface="Pretendard Regular"/>
              </a:rPr>
              <a:t>2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차로</a:t>
            </a:r>
            <a:r>
              <a:rPr lang="en-US" sz="2500" b="0" i="0" u="sng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인간</a:t>
            </a:r>
            <a:r>
              <a:rPr lang="en-US" sz="2500" b="0" i="0" u="sng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상담원</a:t>
            </a:r>
            <a:r>
              <a:rPr lang="en-US" sz="2500" b="0" i="0" u="sng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Regular"/>
              </a:rPr>
              <a:t>연결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이어짐</a:t>
            </a:r>
          </a:p>
          <a:p>
            <a:pPr lvl="0" algn="just">
              <a:lnSpc>
                <a:spcPct val="103749"/>
              </a:lnSpc>
            </a:pPr>
            <a:endParaRPr lang="ko-KR" sz="2500" b="0" i="0" u="none" strike="noStrike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94100" y="8686800"/>
            <a:ext cx="2844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출처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: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마크로밀엠브레인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5700" y="901700"/>
            <a:ext cx="7073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02 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문제</a:t>
            </a:r>
            <a:r>
              <a:rPr lang="en-US" sz="4000" b="0" i="0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정의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2743200"/>
            <a:ext cx="7772400" cy="439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02800" y="3390900"/>
            <a:ext cx="4826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7620000"/>
            <a:ext cx="7772400" cy="160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3238500"/>
            <a:ext cx="9271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0">
            <a:off x="11087100" y="3149600"/>
            <a:ext cx="444500" cy="45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36200" y="3365500"/>
            <a:ext cx="524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Pretendard Regular"/>
              </a:rPr>
              <a:t>상담의</a:t>
            </a:r>
            <a:r>
              <a:rPr lang="en-US" sz="30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Regular"/>
              </a:rPr>
              <a:t>지연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98100" y="4305300"/>
            <a:ext cx="64008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3749"/>
              </a:lnSpc>
            </a:pP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ARS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안내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595959"/>
                </a:solidFill>
                <a:ea typeface="Pretendard Regular"/>
              </a:rPr>
              <a:t>키패드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터치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등의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복잡한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AI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상담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절차</a:t>
            </a:r>
          </a:p>
          <a:p>
            <a:pPr lvl="0" algn="just">
              <a:lnSpc>
                <a:spcPct val="103749"/>
              </a:lnSpc>
            </a:pPr>
            <a:endParaRPr lang="ko-KR" sz="25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just">
              <a:lnSpc>
                <a:spcPct val="103749"/>
              </a:lnSpc>
            </a:pP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     →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상담원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연결까지의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증가</a:t>
            </a:r>
          </a:p>
          <a:p>
            <a:pPr lvl="0" algn="just">
              <a:lnSpc>
                <a:spcPct val="103749"/>
              </a:lnSpc>
            </a:pPr>
            <a:endParaRPr lang="ko-KR" sz="25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just">
              <a:lnSpc>
                <a:spcPct val="103749"/>
              </a:lnSpc>
            </a:pP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     →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고객의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만족도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Regular"/>
              </a:rPr>
              <a:t>하락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5400" y="8864600"/>
            <a:ext cx="4927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출처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: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마크로밀엠브레인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3048000"/>
            <a:ext cx="7581900" cy="568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900" y="3340100"/>
            <a:ext cx="3403600" cy="1866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97500" y="3721100"/>
            <a:ext cx="2184400" cy="393700"/>
          </a:xfrm>
          <a:prstGeom prst="rect">
            <a:avLst/>
          </a:prstGeom>
          <a:effectLst>
            <a:outerShdw dist="1397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짧아졌다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: 27.0%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00" y="4826000"/>
            <a:ext cx="3987800" cy="194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248400" y="5270500"/>
            <a:ext cx="1168400" cy="393700"/>
          </a:xfrm>
          <a:prstGeom prst="rect">
            <a:avLst/>
          </a:prstGeom>
          <a:effectLst>
            <a:outerShdw dist="1397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19.1%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0700" y="6375400"/>
            <a:ext cx="4000500" cy="1943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223000" y="6819900"/>
            <a:ext cx="1117600" cy="393700"/>
          </a:xfrm>
          <a:prstGeom prst="rect">
            <a:avLst/>
          </a:prstGeom>
          <a:effectLst>
            <a:outerShdw dist="1397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20.4%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500" y="2438400"/>
            <a:ext cx="7124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1" i="0" u="none" strike="noStrike">
                <a:solidFill>
                  <a:srgbClr val="595959"/>
                </a:solidFill>
                <a:latin typeface="Pretendard SemiBold"/>
              </a:rPr>
              <a:t>AI </a:t>
            </a:r>
            <a:r>
              <a:rPr lang="ko-KR" sz="3000" b="1" i="0" u="none" strike="noStrike">
                <a:solidFill>
                  <a:srgbClr val="595959"/>
                </a:solidFill>
                <a:ea typeface="Pretendard SemiBold"/>
              </a:rPr>
              <a:t>상담</a:t>
            </a:r>
            <a:r>
              <a:rPr lang="en-US" sz="3000" b="1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SemiBold"/>
              </a:rPr>
              <a:t>서비스</a:t>
            </a:r>
            <a:r>
              <a:rPr lang="en-US" sz="3000" b="1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SemiBold"/>
              </a:rPr>
              <a:t>도입</a:t>
            </a:r>
            <a:r>
              <a:rPr lang="en-US" sz="3000" b="1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Pretendard SemiBold"/>
              </a:rPr>
              <a:t>후</a:t>
            </a:r>
            <a:r>
              <a:rPr lang="en-US" sz="3000" b="1" i="0" u="none" strike="noStrike">
                <a:solidFill>
                  <a:srgbClr val="595959"/>
                </a:solidFill>
                <a:latin typeface="Pretendard SemiBold"/>
              </a:rPr>
              <a:t> 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문제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해결</a:t>
            </a: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소요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SemiBold"/>
              </a:rPr>
              <a:t>시간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56900" y="8140700"/>
            <a:ext cx="4927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374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Regular"/>
              </a:rPr>
              <a:t>문제점을</a:t>
            </a:r>
            <a:r>
              <a:rPr lang="en-US" sz="3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Regular"/>
              </a:rPr>
              <a:t>개선할</a:t>
            </a:r>
            <a:r>
              <a:rPr lang="en-US" sz="3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Regular"/>
              </a:rPr>
              <a:t>해결방안</a:t>
            </a:r>
            <a:r>
              <a:rPr lang="en-US" sz="3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Regular"/>
              </a:rPr>
              <a:t>필요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Regular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286000"/>
            <a:ext cx="7988300" cy="170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86000"/>
            <a:ext cx="7988300" cy="170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60706" y="4381500"/>
            <a:ext cx="11557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85900" y="2806700"/>
            <a:ext cx="7188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' AI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의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고객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의도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파악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부실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'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9600" y="2806700"/>
            <a:ext cx="730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'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상담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절차의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복잡성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'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00" y="901700"/>
            <a:ext cx="7073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03 </a:t>
            </a:r>
            <a:r>
              <a:rPr lang="en-US" sz="4000" b="0" i="0" u="none" strike="noStrike" spc="-100">
                <a:solidFill>
                  <a:srgbClr val="595959"/>
                </a:solidFill>
                <a:latin typeface="Pretendard SemiBold"/>
              </a:rPr>
              <a:t>'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상담의도움</a:t>
            </a:r>
            <a:r>
              <a:rPr lang="en-US" sz="4000" b="0" i="0" u="none" strike="noStrike" spc="-100">
                <a:solidFill>
                  <a:srgbClr val="595959"/>
                </a:solidFill>
                <a:latin typeface="Pretendard SemiBold"/>
              </a:rPr>
              <a:t>'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소개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6946900" y="4686300"/>
            <a:ext cx="4406900" cy="320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0400" y="8572500"/>
            <a:ext cx="1181100" cy="85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4533900"/>
            <a:ext cx="1600200" cy="1600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00700" y="5435600"/>
            <a:ext cx="7086600" cy="1828800"/>
          </a:xfrm>
          <a:prstGeom prst="rect">
            <a:avLst/>
          </a:prstGeom>
          <a:effectLst>
            <a:outerShdw blurRad="339297" dist="65436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0300" b="0" i="0" u="none" strike="noStrike">
                <a:solidFill>
                  <a:srgbClr val="000000"/>
                </a:solidFill>
                <a:ea typeface="Pretendard Bold"/>
              </a:rPr>
              <a:t>상담</a:t>
            </a:r>
            <a:r>
              <a:rPr lang="en-US" sz="10300" b="0" i="0" u="none" strike="noStrike">
                <a:solidFill>
                  <a:srgbClr val="000000"/>
                </a:solidFill>
                <a:latin typeface="Pretendard Bold"/>
              </a:rPr>
              <a:t>'</a:t>
            </a:r>
            <a:r>
              <a:rPr lang="ko-KR" sz="10300" b="0" i="0" u="none" strike="noStrike">
                <a:solidFill>
                  <a:srgbClr val="000000"/>
                </a:solidFill>
                <a:ea typeface="Pretendard Bold"/>
              </a:rPr>
              <a:t>의도</a:t>
            </a:r>
            <a:r>
              <a:rPr lang="en-US" sz="10300" b="0" i="0" u="none" strike="noStrike">
                <a:solidFill>
                  <a:srgbClr val="000000"/>
                </a:solidFill>
                <a:latin typeface="Pretendard Bold"/>
              </a:rPr>
              <a:t>'</a:t>
            </a:r>
            <a:r>
              <a:rPr lang="ko-KR" sz="10300" b="0" i="0" u="none" strike="noStrike">
                <a:solidFill>
                  <a:srgbClr val="000000"/>
                </a:solidFill>
                <a:ea typeface="Pretendard Bold"/>
              </a:rPr>
              <a:t>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5700" y="7962900"/>
            <a:ext cx="160909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고객의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sng" strike="noStrike" dirty="0">
                <a:solidFill>
                  <a:srgbClr val="000000"/>
                </a:solidFill>
                <a:ea typeface="Pretendard SemiBold"/>
              </a:rPr>
              <a:t>모든</a:t>
            </a:r>
            <a:r>
              <a:rPr lang="en-US" sz="4000" b="0" i="0" u="sng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sng" strike="noStrike" dirty="0">
                <a:solidFill>
                  <a:srgbClr val="000000"/>
                </a:solidFill>
                <a:ea typeface="Pretendard SemiBold"/>
              </a:rPr>
              <a:t>요구사항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을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듣고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sng" strike="noStrike" dirty="0">
                <a:solidFill>
                  <a:srgbClr val="000000"/>
                </a:solidFill>
                <a:ea typeface="Pretendard SemiBold"/>
              </a:rPr>
              <a:t>요약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해서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되묻는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방식</a:t>
            </a:r>
          </a:p>
          <a:p>
            <a:pPr marL="850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4000" b="0" i="0" u="sng" strike="noStrike" dirty="0" err="1">
                <a:solidFill>
                  <a:srgbClr val="000000"/>
                </a:solidFill>
                <a:ea typeface="Pretendard SemiBold"/>
              </a:rPr>
              <a:t>의도파악을</a:t>
            </a:r>
            <a:r>
              <a:rPr lang="en-US" sz="4000" b="0" i="0" u="sng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sng" strike="noStrike" dirty="0">
                <a:solidFill>
                  <a:srgbClr val="000000"/>
                </a:solidFill>
                <a:ea typeface="Pretendard SemiBold"/>
              </a:rPr>
              <a:t>한</a:t>
            </a:r>
            <a:r>
              <a:rPr lang="en-US" sz="4000" b="0" i="0" u="sng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sng" strike="noStrike" dirty="0">
                <a:solidFill>
                  <a:srgbClr val="000000"/>
                </a:solidFill>
                <a:ea typeface="Pretendard SemiBold"/>
              </a:rPr>
              <a:t>번에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하여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고객이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해야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할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sng" strike="noStrike" dirty="0">
                <a:solidFill>
                  <a:srgbClr val="000000"/>
                </a:solidFill>
                <a:ea typeface="Pretendard SemiBold"/>
              </a:rPr>
              <a:t>단계</a:t>
            </a:r>
            <a:r>
              <a:rPr lang="en-US" sz="4000" b="0" i="0" u="sng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sng" strike="noStrike" dirty="0">
                <a:solidFill>
                  <a:srgbClr val="000000"/>
                </a:solidFill>
                <a:ea typeface="Pretendard SemiBold"/>
              </a:rPr>
              <a:t>간소화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→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소요시간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SemiBold"/>
              </a:rPr>
              <a:t>감소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31200" y="4064000"/>
            <a:ext cx="901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36800"/>
            <a:ext cx="16014700" cy="7213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5700" y="901700"/>
            <a:ext cx="7073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04 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아키텍처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357" y="3022600"/>
            <a:ext cx="14057286" cy="593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33500" y="2362200"/>
            <a:ext cx="1714500" cy="171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1064">
            <a:off x="15221757" y="2382057"/>
            <a:ext cx="1714500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5700" y="838200"/>
            <a:ext cx="424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05 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사용</a:t>
            </a:r>
            <a:r>
              <a:rPr lang="en-US" sz="4000" b="0" i="0" u="none" strike="noStrike" spc="-100">
                <a:solidFill>
                  <a:srgbClr val="595959"/>
                </a:solidFill>
                <a:latin typeface="Pretendard SemiBold"/>
              </a:rPr>
              <a:t> API &amp;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모델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400300"/>
            <a:ext cx="5168900" cy="85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400300"/>
            <a:ext cx="108204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3657600"/>
            <a:ext cx="51689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657600"/>
            <a:ext cx="10820400" cy="850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38300" y="2590800"/>
            <a:ext cx="427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1.STT (Speech-To-Text)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8000" y="2590800"/>
            <a:ext cx="1010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고객의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말을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요약하려면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음성이</a:t>
            </a:r>
            <a:r>
              <a:rPr lang="en-US" sz="2500" b="0" i="0" u="sng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아닌</a:t>
            </a:r>
            <a:r>
              <a:rPr lang="en-US" sz="2500" b="0" i="0" u="sng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텍스트</a:t>
            </a:r>
            <a:r>
              <a:rPr lang="en-US" sz="2500" b="0" i="0" u="sng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파일이</a:t>
            </a:r>
            <a:r>
              <a:rPr lang="en-US" sz="2500" b="0" i="0" u="sng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필요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하여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사용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3848100"/>
            <a:ext cx="427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2.TTS (Text-To-Speech)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8000" y="3848100"/>
            <a:ext cx="1010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문의</a:t>
            </a:r>
            <a:r>
              <a:rPr lang="en-US" sz="2500" b="0" i="0" u="sng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내용</a:t>
            </a:r>
            <a:r>
              <a:rPr lang="en-US" sz="2500" b="0" i="0" u="sng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요약</a:t>
            </a:r>
            <a:r>
              <a:rPr lang="en-US" sz="2500" b="0" i="0" u="sng" strike="noStrike">
                <a:solidFill>
                  <a:srgbClr val="595959"/>
                </a:solidFill>
                <a:latin typeface="Pretendard SemiBold"/>
              </a:rPr>
              <a:t> 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텍스트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를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고객에게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 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음성으로</a:t>
            </a:r>
            <a:r>
              <a:rPr lang="en-US" sz="2500" b="0" i="0" u="sng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sng" strike="noStrike">
                <a:solidFill>
                  <a:srgbClr val="595959"/>
                </a:solidFill>
                <a:ea typeface="Pretendard SemiBold"/>
              </a:rPr>
              <a:t>반환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하기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위해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사용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5740400"/>
            <a:ext cx="7950200" cy="387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0" y="5143500"/>
            <a:ext cx="3111500" cy="1193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740400"/>
            <a:ext cx="7950200" cy="387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9700" y="5143500"/>
            <a:ext cx="3111500" cy="1193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292600" y="5511800"/>
            <a:ext cx="1752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SemiBold"/>
              </a:rPr>
              <a:t>활용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SemiBold"/>
              </a:rPr>
              <a:t> API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2800" y="5511800"/>
            <a:ext cx="1752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SemiBold"/>
              </a:rPr>
              <a:t>활용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36800" y="6464300"/>
            <a:ext cx="59309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2500" b="1" i="0" u="none" strike="noStrike">
                <a:solidFill>
                  <a:srgbClr val="595959"/>
                </a:solidFill>
                <a:ea typeface="Pretendard Regular"/>
              </a:rPr>
              <a:t>리턴제로</a:t>
            </a:r>
            <a:r>
              <a:rPr lang="en-US" sz="2500" b="1" i="0" u="none" strike="noStrike">
                <a:solidFill>
                  <a:srgbClr val="595959"/>
                </a:solidFill>
                <a:latin typeface="Pretendard Regular"/>
              </a:rPr>
              <a:t> STT API</a:t>
            </a:r>
          </a:p>
          <a:p>
            <a:pPr marL="342900" lvl="0" indent="-342900" algn="l">
              <a:lnSpc>
                <a:spcPct val="103749"/>
              </a:lnSpc>
              <a:buClr>
                <a:srgbClr val="59595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한국어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오인식률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최저</a:t>
            </a:r>
          </a:p>
          <a:p>
            <a:pPr marL="342900" lvl="0" indent="-342900" algn="l">
              <a:lnSpc>
                <a:spcPct val="103749"/>
              </a:lnSpc>
              <a:buClr>
                <a:srgbClr val="59595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텍스트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테스트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최저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직접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테스트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03749"/>
              </a:lnSpc>
            </a:pPr>
            <a:endParaRPr lang="en-US" sz="2500" b="0" i="0" u="none" strike="noStrike">
              <a:solidFill>
                <a:srgbClr val="595959"/>
              </a:solidFill>
              <a:latin typeface="Pretendard Regular"/>
            </a:endParaRPr>
          </a:p>
          <a:p>
            <a:pPr lvl="0" algn="l">
              <a:lnSpc>
                <a:spcPct val="103749"/>
              </a:lnSpc>
            </a:pPr>
            <a:r>
              <a:rPr lang="en-US" sz="2500" b="1" i="0" u="none" strike="noStrike">
                <a:solidFill>
                  <a:srgbClr val="595959"/>
                </a:solidFill>
                <a:latin typeface="Pretendard Regular"/>
              </a:rPr>
              <a:t>Google TTS API</a:t>
            </a:r>
          </a:p>
          <a:p>
            <a:pPr marL="342900" lvl="0" indent="-342900" algn="l">
              <a:lnSpc>
                <a:spcPct val="103749"/>
              </a:lnSpc>
              <a:buClr>
                <a:srgbClr val="59595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음량과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같은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커스터마이징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옵션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다양</a:t>
            </a:r>
          </a:p>
          <a:p>
            <a:pPr marL="342900" lvl="0" indent="-342900" algn="l">
              <a:lnSpc>
                <a:spcPct val="103749"/>
              </a:lnSpc>
              <a:buClr>
                <a:srgbClr val="595959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api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사이트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최저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1600" y="6667500"/>
            <a:ext cx="5930900" cy="242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595959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STT &amp; TTS API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Python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코드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작성</a:t>
            </a:r>
          </a:p>
          <a:p>
            <a:pPr lvl="2" algn="l">
              <a:lnSpc>
                <a:spcPct val="103749"/>
              </a:lnSpc>
            </a:pPr>
            <a:endParaRPr lang="ko-KR" sz="2500" b="0" i="0" u="none" strike="noStrike">
              <a:solidFill>
                <a:srgbClr val="595959"/>
              </a:solidFill>
              <a:ea typeface="Pretendard Regular"/>
            </a:endParaRPr>
          </a:p>
          <a:p>
            <a:pPr marL="342900" lvl="0" indent="-342900" algn="l">
              <a:lnSpc>
                <a:spcPct val="103749"/>
              </a:lnSpc>
              <a:buClr>
                <a:srgbClr val="595959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Amazon EC2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서버에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업로드</a:t>
            </a:r>
          </a:p>
          <a:p>
            <a:pPr lvl="1" algn="l">
              <a:lnSpc>
                <a:spcPct val="103749"/>
              </a:lnSpc>
            </a:pPr>
            <a:endParaRPr lang="ko-KR" sz="2500" b="0" i="0" u="none" strike="noStrike">
              <a:solidFill>
                <a:srgbClr val="595959"/>
              </a:solidFill>
              <a:ea typeface="Pretendard Regular"/>
            </a:endParaRPr>
          </a:p>
          <a:p>
            <a:pPr marL="342900" lvl="0" indent="-342900" algn="l">
              <a:lnSpc>
                <a:spcPct val="103749"/>
              </a:lnSpc>
              <a:buClr>
                <a:srgbClr val="595959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nohup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백그라운드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실행</a:t>
            </a:r>
          </a:p>
          <a:p>
            <a:pPr lvl="0" algn="l">
              <a:lnSpc>
                <a:spcPct val="103749"/>
              </a:lnSpc>
            </a:pPr>
            <a:endParaRPr lang="ko-KR" sz="2500" b="0" i="0" u="none" strike="noStrike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422900" y="1143000"/>
            <a:ext cx="73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Light"/>
              </a:rPr>
              <a:t>-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65100" y="685800"/>
            <a:ext cx="487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6EC67F"/>
                </a:solidFill>
                <a:latin typeface="Pretendard Light"/>
              </a:rPr>
              <a:t>LG U+ Why not SW Camp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5700" y="838200"/>
            <a:ext cx="424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595959"/>
                </a:solidFill>
                <a:latin typeface="Pretendard SemiBold"/>
              </a:rPr>
              <a:t>05 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사용</a:t>
            </a:r>
            <a:r>
              <a:rPr lang="en-US" sz="4000" b="0" i="0" u="none" strike="noStrike" spc="-100">
                <a:solidFill>
                  <a:srgbClr val="595959"/>
                </a:solidFill>
                <a:latin typeface="Pretendard SemiBold"/>
              </a:rPr>
              <a:t> API &amp; </a:t>
            </a:r>
            <a:r>
              <a:rPr lang="ko-KR" sz="4000" b="0" i="0" u="none" strike="noStrike" spc="-100">
                <a:solidFill>
                  <a:srgbClr val="595959"/>
                </a:solidFill>
                <a:ea typeface="Pretendard SemiBold"/>
              </a:rPr>
              <a:t>모델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0700" y="406400"/>
            <a:ext cx="1295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400300"/>
            <a:ext cx="5168900" cy="85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0" y="2400300"/>
            <a:ext cx="10820400" cy="850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38300" y="2590800"/>
            <a:ext cx="528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3. NLP(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자연어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처리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0" y="2590800"/>
            <a:ext cx="1010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고객의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문의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내용이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번에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모두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포함되어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요약하기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위해</a:t>
            </a: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SemiBold"/>
              </a:rPr>
              <a:t>사용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3632200"/>
            <a:ext cx="7683500" cy="577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4927600"/>
            <a:ext cx="6451600" cy="403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3632200"/>
            <a:ext cx="7683500" cy="577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0" y="4927600"/>
            <a:ext cx="6451600" cy="403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78000" y="3835400"/>
            <a:ext cx="482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3822700"/>
            <a:ext cx="59690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KoBART</a:t>
            </a:r>
          </a:p>
          <a:p>
            <a:pPr lvl="0" algn="l">
              <a:lnSpc>
                <a:spcPct val="95449"/>
              </a:lnSpc>
            </a:pPr>
            <a:endParaRPr lang="en-US" sz="2500" b="0" i="0" u="none" strike="noStrike">
              <a:solidFill>
                <a:srgbClr val="595959"/>
              </a:solidFill>
              <a:latin typeface="Pretendard Semi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096500" y="3835400"/>
            <a:ext cx="482600" cy="482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642600" y="3822700"/>
            <a:ext cx="596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SemiBold"/>
              </a:rPr>
              <a:t>Llama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11400" y="43561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다양한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어투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(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화난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반어법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등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)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와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긴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문장에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높은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적응력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42600" y="4356100"/>
            <a:ext cx="596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프롬포트를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활용한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요약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결과를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생성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22900" y="1143000"/>
            <a:ext cx="73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Light"/>
              </a:rPr>
              <a:t>- </a:t>
            </a:r>
            <a:r>
              <a:rPr lang="ko-KR" sz="2200" b="1" i="0" u="none" strike="noStrike">
                <a:solidFill>
                  <a:srgbClr val="595959"/>
                </a:solidFill>
                <a:ea typeface="Pretendard Light"/>
              </a:rPr>
              <a:t>모델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715</Words>
  <Application>Microsoft Office PowerPoint</Application>
  <PresentationFormat>사용자 지정</PresentationFormat>
  <Paragraphs>173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Pretendard Medium</vt:lpstr>
      <vt:lpstr>Arial</vt:lpstr>
      <vt:lpstr>Pretendard Bold</vt:lpstr>
      <vt:lpstr>Pretendard Thin</vt:lpstr>
      <vt:lpstr>Pretendard SemiBold</vt:lpstr>
      <vt:lpstr>Pretendard Light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16</cp:revision>
  <dcterms:created xsi:type="dcterms:W3CDTF">2006-08-16T00:00:00Z</dcterms:created>
  <dcterms:modified xsi:type="dcterms:W3CDTF">2024-12-30T08:19:29Z</dcterms:modified>
</cp:coreProperties>
</file>